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4019bc3cbf433e" /><Relationship Type="http://schemas.openxmlformats.org/officeDocument/2006/relationships/extended-properties" Target="/docProps/app.xml" Id="Rbc74c26e995e40df" /><Relationship Type="http://schemas.openxmlformats.org/officeDocument/2006/relationships/officeDocument" Target="/ppt/presentation.xml" Id="Rb626963749344366" /></Relationships>
</file>

<file path=ppt/presentation.xml><?xml version="1.0" encoding="utf-8"?>
<p:presentation xmlns:p="http://schemas.openxmlformats.org/presentationml/2006/main">
  <p:sldMasterIdLst>
    <p:sldMasterId xmlns:r="http://schemas.openxmlformats.org/officeDocument/2006/relationships" id="2147483648" r:id="Re0c753fe227e402b"/>
  </p:sldMasterIdLst>
  <p:notesMasterIdLst>
    <p:notesMasterId xmlns:r="http://schemas.openxmlformats.org/officeDocument/2006/relationships" r:id="Rea673f3314254632"/>
  </p:notesMasterIdLst>
  <p:sldIdLst>
    <p:sldId xmlns:r="http://schemas.openxmlformats.org/officeDocument/2006/relationships" id="256" r:id="R3d8dfdec7e1f4db5"/>
    <p:sldId xmlns:r="http://schemas.openxmlformats.org/officeDocument/2006/relationships" id="257" r:id="Rbc3a7479aa3047ec"/>
    <p:sldId xmlns:r="http://schemas.openxmlformats.org/officeDocument/2006/relationships" id="258" r:id="R2e7f5bc9c5f74a23"/>
    <p:sldId xmlns:r="http://schemas.openxmlformats.org/officeDocument/2006/relationships" id="259" r:id="Rfe5b36d807874e8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28449d397342e1" /><Relationship Type="http://schemas.openxmlformats.org/officeDocument/2006/relationships/slideMaster" Target="/ppt/slideMasters/slideMaster1.xml" Id="Re0c753fe227e402b" /><Relationship Type="http://schemas.openxmlformats.org/officeDocument/2006/relationships/notesMaster" Target="/ppt/notesMasters/notesMaster1.xml" Id="Rea673f3314254632" /><Relationship Type="http://schemas.openxmlformats.org/officeDocument/2006/relationships/presProps" Target="/ppt/presProps.xml" Id="R563fdccc4bc8447c" /><Relationship Type="http://schemas.openxmlformats.org/officeDocument/2006/relationships/tableStyles" Target="/ppt/tableStyles.xml" Id="R90376168af1d41e2" /><Relationship Type="http://schemas.openxmlformats.org/officeDocument/2006/relationships/slide" Target="/ppt/slides/slide1.xml" Id="R3d8dfdec7e1f4db5" /><Relationship Type="http://schemas.openxmlformats.org/officeDocument/2006/relationships/slide" Target="/ppt/slides/slide2.xml" Id="Rbc3a7479aa3047ec" /><Relationship Type="http://schemas.openxmlformats.org/officeDocument/2006/relationships/slide" Target="/ppt/slides/slide3.xml" Id="R2e7f5bc9c5f74a23" /><Relationship Type="http://schemas.openxmlformats.org/officeDocument/2006/relationships/slide" Target="/ppt/slides/slide4.xml" Id="Rfe5b36d807874e8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7229e6686b438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3a791a28804253" /><Relationship Type="http://schemas.openxmlformats.org/officeDocument/2006/relationships/notesMaster" Target="/ppt/notesMasters/notesMaster1.xml" Id="Rfbe891f414654dc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35e1f0a423474c" /><Relationship Type="http://schemas.openxmlformats.org/officeDocument/2006/relationships/notesMaster" Target="/ppt/notesMasters/notesMaster1.xml" Id="Rca7b6b02432643b2"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8f8d2f75ac4d7e" /><Relationship Type="http://schemas.openxmlformats.org/officeDocument/2006/relationships/notesMaster" Target="/ppt/notesMasters/notesMaster1.xml" Id="Rce488d2c90af40e8"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4c93ffd9af4600" /><Relationship Type="http://schemas.openxmlformats.org/officeDocument/2006/relationships/notesMaster" Target="/ppt/notesMasters/notesMaster1.xml" Id="R4d5cf1b2337f4f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Previously approved Bridge to College Alliance mission statement and tagline supplied through the user's prior BTCA materials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User-provided current business and client information (September 3, 2026)</a:t>
            </a:r>
          </a:p>
          <a:p xmlns:a="http://schemas.openxmlformats.org/drawingml/2006/main">
            <a:r>
              <a:t>- LinkedIn public profile preview: https://www.linkedin.com/in/teri-carey-a86bb533</a:t>
            </a:r>
          </a:p>
          <a:p xmlns:a="http://schemas.openxmlformats.org/drawingml/2006/main">
            <a:r>
              <a:t>- Teri J. Carey Resume 2023</a:t>
            </a:r>
          </a:p>
          <a:p xmlns:a="http://schemas.openxmlformats.org/drawingml/2006/main">
            <a:r>
              <a:t>- HFFM College Readiness Letter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User-provided teaching experience, education, and BTCA co-founder role (September 3, 2026)</a:t>
            </a:r>
          </a:p>
          <a:p xmlns:a="http://schemas.openxmlformats.org/drawingml/2006/main">
            <a:r>
              <a:t>- NASA FY2010 Education Budget: https://www.nasa.gov/wp-content/uploads/2015/02/fy_2010budget_education.pdf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74e03cc0ec430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06b4bda9ede415f" /><Relationship Type="http://schemas.openxmlformats.org/officeDocument/2006/relationships/slideLayout" Target="/ppt/slideLayouts/slideLayout1.xml" Id="Ra36361e68ce1445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36361e68ce1445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2582bdc9a0340b0" /><Relationship Type="http://schemas.openxmlformats.org/officeDocument/2006/relationships/image" Target="/ppt/media/image.png" Id="Rf7c87897b59a4c89" /><Relationship Type="http://schemas.openxmlformats.org/officeDocument/2006/relationships/notesSlide" Target="/ppt/notesSlides/notesSlide1.xml" Id="R61b25e6cf5c3410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917a18cb8494cdf" /><Relationship Type="http://schemas.openxmlformats.org/officeDocument/2006/relationships/image" Target="/ppt/media/image.png" Id="R52771253a82e461a" /><Relationship Type="http://schemas.openxmlformats.org/officeDocument/2006/relationships/notesSlide" Target="/ppt/notesSlides/notesSlide2.xml" Id="Rb41bfcea01bc40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90aff8dbb824ff8" /><Relationship Type="http://schemas.openxmlformats.org/officeDocument/2006/relationships/image" Target="/ppt/media/image.png" Id="Rf1142cd814074f10" /><Relationship Type="http://schemas.openxmlformats.org/officeDocument/2006/relationships/notesSlide" Target="/ppt/notesSlides/notesSlide3.xml" Id="Rbe0a458178774e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772d197574e4d33" /><Relationship Type="http://schemas.openxmlformats.org/officeDocument/2006/relationships/image" Target="/ppt/media/image.png" Id="R160e5bdcaa5a4d3a" /><Relationship Type="http://schemas.openxmlformats.org/officeDocument/2006/relationships/notesSlide" Target="/ppt/notesSlides/notesSlide4.xml" Id="R23a91f0b3eb64946" /></Relationships>
</file>

<file path=ppt/slides/slide1.xml><?xml version="1.0" encoding="utf-8"?>
<p:sld xmlns:p="http://schemas.openxmlformats.org/presentationml/2006/main">
  <p:cSld>
    <p:bg>
      <p:bgPr>
        <a:solidFill xmlns:a="http://schemas.openxmlformats.org/drawingml/2006/main">
          <a:srgbClr val="FBF7ED"/>
        </a:solidFill>
      </p:bgPr>
    </p:bg>
    <p:spTree>
      <p:nvGrpSpPr>
        <p:cNvPr id="1" name=""/>
        <p:cNvGrpSpPr/>
        <p:nvPr/>
      </p:nvGrpSpPr>
      <p:grpSpPr>
        <a:xfrm xmlns:a="http://schemas.openxmlformats.org/drawingml/2006/main"/>
      </p:grpSpPr>
      <p:sp>
        <p:nvSpPr>
          <p:cNvPr id="14" name="top-rule">
            <a:extLst xmlns:a="http://schemas.openxmlformats.org/drawingml/2006/main">
              <a:ext uri="{FF2B5EF4-FFF2-40B4-BE49-F238E27FC236}">
                <a16:creationId xmlns:a16="http://schemas.microsoft.com/office/drawing/2014/main" id="{E28C93DA-D784-4FB8-856B-9DA34D2F28E9}"/>
              </a:ext>
            </a:extLst>
          </p:cNvPr>
          <p:cNvSpPr>
            <a:spLocks xmlns:a="http://schemas.openxmlformats.org/drawingml/2006/main" noGrp="1"/>
          </p:cNvSpPr>
          <p:nvPr/>
        </p:nvSpPr>
        <p:spPr>
          <a:xfrm xmlns:a="http://schemas.openxmlformats.org/drawingml/2006/main">
            <a:off x="0" y="0"/>
            <a:ext cx="12192000" cy="85725"/>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2" name="vertical-accent">
            <a:extLst xmlns:a="http://schemas.openxmlformats.org/drawingml/2006/main">
              <a:ext uri="{FF2B5EF4-FFF2-40B4-BE49-F238E27FC236}">
                <a16:creationId xmlns:a16="http://schemas.microsoft.com/office/drawing/2014/main" id="{7C46F4C9-3F4D-4F97-B44E-89ED031D4FA4}"/>
              </a:ext>
            </a:extLst>
          </p:cNvPr>
          <p:cNvSpPr>
            <a:spLocks xmlns:a="http://schemas.openxmlformats.org/drawingml/2006/main" noGrp="1"/>
          </p:cNvSpPr>
          <p:nvPr/>
        </p:nvSpPr>
        <p:spPr>
          <a:xfrm xmlns:a="http://schemas.openxmlformats.org/drawingml/2006/main">
            <a:off x="685800" y="1466850"/>
            <a:ext cx="47625" cy="3409950"/>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3" name="section-label">
            <a:extLst xmlns:a="http://schemas.openxmlformats.org/drawingml/2006/main">
              <a:ext uri="{FF2B5EF4-FFF2-40B4-BE49-F238E27FC236}">
                <a16:creationId xmlns:a16="http://schemas.microsoft.com/office/drawing/2014/main" id="{65B5B773-472A-4A00-8109-E8F04FBD1527}"/>
              </a:ext>
            </a:extLst>
          </p:cNvPr>
          <p:cNvSpPr>
            <a:spLocks xmlns:a="http://schemas.openxmlformats.org/drawingml/2006/main" noGrp="1"/>
          </p:cNvSpPr>
          <p:nvPr/>
        </p:nvSpPr>
        <p:spPr>
          <a:xfrm xmlns:a="http://schemas.openxmlformats.org/drawingml/2006/main">
            <a:off x="838200" y="5619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b="1">
                <a:solidFill>
                  <a:srgbClr val="8B651C"/>
                </a:solidFill>
              </a:defRPr>
            </a:pPr>
            <a:r>
              <a:rPr sz="1050" b="1">
                <a:solidFill>
                  <a:srgbClr val="8B651C"/>
                </a:solidFill>
              </a:rPr>
              <a:t>BRIDGE TO COLLEGE ALLIANCE</a:t>
            </a:r>
          </a:p>
        </p:txBody>
      </p:sp>
      <p:sp>
        <p:nvSpPr>
          <p:cNvPr id="4" name="title">
            <a:extLst xmlns:a="http://schemas.openxmlformats.org/drawingml/2006/main">
              <a:ext uri="{FF2B5EF4-FFF2-40B4-BE49-F238E27FC236}">
                <a16:creationId xmlns:a16="http://schemas.microsoft.com/office/drawing/2014/main" id="{46B1D1AC-6915-47B4-9463-9736D7D98407}"/>
              </a:ext>
            </a:extLst>
          </p:cNvPr>
          <p:cNvSpPr>
            <a:spLocks xmlns:a="http://schemas.openxmlformats.org/drawingml/2006/main" noGrp="1"/>
          </p:cNvSpPr>
          <p:nvPr/>
        </p:nvSpPr>
        <p:spPr>
          <a:xfrm xmlns:a="http://schemas.openxmlformats.org/drawingml/2006/main">
            <a:off x="838200" y="962025"/>
            <a:ext cx="609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4F3508"/>
                </a:solidFill>
              </a:defRPr>
            </a:pPr>
            <a:r>
              <a:rPr sz="3150" b="1">
                <a:solidFill>
                  <a:srgbClr val="4F3508"/>
                </a:solidFill>
              </a:rPr>
              <a:t>Our Mission</a:t>
            </a:r>
          </a:p>
        </p:txBody>
      </p:sp>
      <p:sp>
        <p:nvSpPr>
          <p:cNvPr id="5" name="role-line">
            <a:extLst xmlns:a="http://schemas.openxmlformats.org/drawingml/2006/main">
              <a:ext uri="{FF2B5EF4-FFF2-40B4-BE49-F238E27FC236}">
                <a16:creationId xmlns:a16="http://schemas.microsoft.com/office/drawing/2014/main" id="{6C845089-8429-49C1-8DF7-49ED74A36FF6}"/>
              </a:ext>
            </a:extLst>
          </p:cNvPr>
          <p:cNvSpPr>
            <a:spLocks xmlns:a="http://schemas.openxmlformats.org/drawingml/2006/main" noGrp="1"/>
          </p:cNvSpPr>
          <p:nvPr/>
        </p:nvSpPr>
        <p:spPr>
          <a:xfrm xmlns:a="http://schemas.openxmlformats.org/drawingml/2006/main">
            <a:off x="847725" y="1657350"/>
            <a:ext cx="619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b="1">
                <a:solidFill>
                  <a:srgbClr val="A87517"/>
                </a:solidFill>
              </a:defRPr>
            </a:pPr>
            <a:r>
              <a:rPr sz="1575" b="1">
                <a:solidFill>
                  <a:srgbClr val="A87517"/>
                </a:solidFill>
              </a:rPr>
              <a:t>Empowering Families  •  Preparing Students  •  Opening Doors</a:t>
            </a:r>
          </a:p>
        </p:txBody>
      </p:sp>
      <p:sp>
        <p:nvSpPr>
          <p:cNvPr id="6" name="biography">
            <a:extLst xmlns:a="http://schemas.openxmlformats.org/drawingml/2006/main">
              <a:ext uri="{FF2B5EF4-FFF2-40B4-BE49-F238E27FC236}">
                <a16:creationId xmlns:a16="http://schemas.microsoft.com/office/drawing/2014/main" id="{6860A12C-77F0-47B0-AA6F-9FB9D2A7A07F}"/>
              </a:ext>
            </a:extLst>
          </p:cNvPr>
          <p:cNvSpPr>
            <a:spLocks xmlns:a="http://schemas.openxmlformats.org/drawingml/2006/main" noGrp="1"/>
          </p:cNvSpPr>
          <p:nvPr/>
        </p:nvSpPr>
        <p:spPr>
          <a:xfrm xmlns:a="http://schemas.openxmlformats.org/drawingml/2006/main">
            <a:off x="847725" y="2152650"/>
            <a:ext cx="6238875"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18000"/>
              </a:lnSpc>
              <a:buNone/>
              <a:defRPr sz="1425">
                <a:solidFill>
                  <a:srgbClr val="493E2C"/>
                </a:solidFill>
              </a:defRPr>
            </a:pPr>
            <a:r>
              <a:rPr sz="1425">
                <a:solidFill>
                  <a:srgbClr val="493E2C"/>
                </a:solidFill>
              </a:rPr>
              <a:t>The Bridge to College Alliance empowers families and students with the tools, knowledge, and support to successfully transition to high school and college.</a:t>
            </a:r>
          </a:p>
          <a:p xmlns:a="http://schemas.openxmlformats.org/drawingml/2006/main">
            <a:r>
              <a:t/>
            </a:r>
          </a:p>
          <a:p xmlns:a="http://schemas.openxmlformats.org/drawingml/2006/main">
            <a:pPr>
              <a:lnSpc>
                <a:spcPct val="118000"/>
              </a:lnSpc>
              <a:buNone/>
              <a:defRPr sz="1425">
                <a:solidFill>
                  <a:srgbClr val="493E2C"/>
                </a:solidFill>
              </a:defRPr>
            </a:pPr>
            <a:r>
              <a:rPr sz="1425">
                <a:solidFill>
                  <a:srgbClr val="493E2C"/>
                </a:solidFill>
              </a:rPr>
              <a:t>We promote academic success, build essential learning skills, and expand equitable opportunities for every student.</a:t>
            </a:r>
          </a:p>
        </p:txBody>
      </p:sp>
      <p:sp>
        <p:nvSpPr>
          <p:cNvPr id="7" name="quote-panel">
            <a:extLst xmlns:a="http://schemas.openxmlformats.org/drawingml/2006/main">
              <a:ext uri="{FF2B5EF4-FFF2-40B4-BE49-F238E27FC236}">
                <a16:creationId xmlns:a16="http://schemas.microsoft.com/office/drawing/2014/main" id="{0830A80D-D24A-40F4-AEDB-E5287F6D523E}"/>
              </a:ext>
            </a:extLst>
          </p:cNvPr>
          <p:cNvSpPr>
            <a:spLocks xmlns:a="http://schemas.openxmlformats.org/drawingml/2006/main" noGrp="1"/>
          </p:cNvSpPr>
          <p:nvPr/>
        </p:nvSpPr>
        <p:spPr>
          <a:xfrm xmlns:a="http://schemas.openxmlformats.org/drawingml/2006/main">
            <a:off x="838200" y="5095875"/>
            <a:ext cx="6257925" cy="962025"/>
          </a:xfrm>
          <a:prstGeom xmlns:a="http://schemas.openxmlformats.org/drawingml/2006/main" prst="roundRect">
            <a:avLst>
              <a:gd name="adj" fmla="val 7921"/>
            </a:avLst>
          </a:prstGeom>
          <a:solidFill xmlns:a="http://schemas.openxmlformats.org/drawingml/2006/main">
            <a:srgbClr val="F1E4C8"/>
          </a:solidFill>
          <a:ln xmlns:a="http://schemas.openxmlformats.org/drawingml/2006/main" w="9525">
            <a:solidFill>
              <a:srgbClr val="D8BD82"/>
            </a:solidFill>
            <a:prstDash val="solid"/>
          </a:ln>
        </p:spPr>
      </p:sp>
      <p:sp>
        <p:nvSpPr>
          <p:cNvPr id="8" name="quote-mark">
            <a:extLst xmlns:a="http://schemas.openxmlformats.org/drawingml/2006/main">
              <a:ext uri="{FF2B5EF4-FFF2-40B4-BE49-F238E27FC236}">
                <a16:creationId xmlns:a16="http://schemas.microsoft.com/office/drawing/2014/main" id="{5BBD454F-1E5B-4552-A01D-8C2247C3891D}"/>
              </a:ext>
            </a:extLst>
          </p:cNvPr>
          <p:cNvSpPr>
            <a:spLocks xmlns:a="http://schemas.openxmlformats.org/drawingml/2006/main" noGrp="1"/>
          </p:cNvSpPr>
          <p:nvPr/>
        </p:nvSpPr>
        <p:spPr>
          <a:xfrm xmlns:a="http://schemas.openxmlformats.org/drawingml/2006/main">
            <a:off x="1038225" y="5153025"/>
            <a:ext cx="381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A87517"/>
                </a:solidFill>
              </a:defRPr>
            </a:pPr>
            <a:r>
              <a:rPr sz="3150" b="1">
                <a:solidFill>
                  <a:srgbClr val="A87517"/>
                </a:solidFill>
              </a:rPr>
              <a:t>“</a:t>
            </a:r>
          </a:p>
        </p:txBody>
      </p:sp>
      <p:sp>
        <p:nvSpPr>
          <p:cNvPr id="9" name="belief">
            <a:extLst xmlns:a="http://schemas.openxmlformats.org/drawingml/2006/main">
              <a:ext uri="{FF2B5EF4-FFF2-40B4-BE49-F238E27FC236}">
                <a16:creationId xmlns:a16="http://schemas.microsoft.com/office/drawing/2014/main" id="{CB34D3EF-89C9-458B-9512-858F2571D8BA}"/>
              </a:ext>
            </a:extLst>
          </p:cNvPr>
          <p:cNvSpPr>
            <a:spLocks xmlns:a="http://schemas.openxmlformats.org/drawingml/2006/main" noGrp="1"/>
          </p:cNvSpPr>
          <p:nvPr/>
        </p:nvSpPr>
        <p:spPr>
          <a:xfrm xmlns:a="http://schemas.openxmlformats.org/drawingml/2006/main">
            <a:off x="1409700" y="5314950"/>
            <a:ext cx="53816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425" i="1">
                <a:solidFill>
                  <a:srgbClr val="5A410F"/>
                </a:solidFill>
              </a:defRPr>
            </a:pPr>
            <a:r>
              <a:rPr sz="1425" i="1">
                <a:solidFill>
                  <a:srgbClr val="5A410F"/>
                </a:solidFill>
              </a:rPr>
              <a:t>Building clearer, more equitable pathways to college and career for local students.</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7c87897b59a4c89"/>
          <a:stretch xmlns:a="http://schemas.openxmlformats.org/drawingml/2006/main"/>
        </p:blipFill>
        <p:spPr>
          <a:xfrm xmlns:a="http://schemas.openxmlformats.org/drawingml/2006/main">
            <a:off x="7572617" y="885825"/>
            <a:ext cx="3904767" cy="3876675"/>
          </a:xfrm>
          <a:prstGeom xmlns:a="http://schemas.openxmlformats.org/drawingml/2006/main" prst="rect">
            <a:avLst/>
          </a:prstGeom>
        </p:spPr>
      </p:pic>
      <p:sp>
        <p:nvSpPr>
          <p:cNvPr id="11" name="right-divider">
            <a:extLst xmlns:a="http://schemas.openxmlformats.org/drawingml/2006/main">
              <a:ext uri="{FF2B5EF4-FFF2-40B4-BE49-F238E27FC236}">
                <a16:creationId xmlns:a16="http://schemas.microsoft.com/office/drawing/2014/main" id="{7D682668-2B0F-4E48-A531-55B298AED57C}"/>
              </a:ext>
            </a:extLst>
          </p:cNvPr>
          <p:cNvSpPr>
            <a:spLocks xmlns:a="http://schemas.openxmlformats.org/drawingml/2006/main" noGrp="1"/>
          </p:cNvSpPr>
          <p:nvPr/>
        </p:nvSpPr>
        <p:spPr>
          <a:xfrm xmlns:a="http://schemas.openxmlformats.org/drawingml/2006/main">
            <a:off x="7458075" y="1047750"/>
            <a:ext cx="14288" cy="4695825"/>
          </a:xfrm>
          <a:prstGeom xmlns:a="http://schemas.openxmlformats.org/drawingml/2006/main" prst="rect">
            <a:avLst/>
          </a:prstGeom>
          <a:solidFill xmlns:a="http://schemas.openxmlformats.org/drawingml/2006/main">
            <a:srgbClr val="D9C79F"/>
          </a:solidFill>
          <a:ln xmlns:a="http://schemas.openxmlformats.org/drawingml/2006/main" w="0">
            <a:noFill/>
            <a:prstDash val="solid"/>
          </a:ln>
        </p:spPr>
      </p:sp>
      <p:sp>
        <p:nvSpPr>
          <p:cNvPr id="12" name="mission-caption">
            <a:extLst xmlns:a="http://schemas.openxmlformats.org/drawingml/2006/main">
              <a:ext uri="{FF2B5EF4-FFF2-40B4-BE49-F238E27FC236}">
                <a16:creationId xmlns:a16="http://schemas.microsoft.com/office/drawing/2014/main" id="{EB6B42A7-1583-411B-838C-87643062E6DC}"/>
              </a:ext>
            </a:extLst>
          </p:cNvPr>
          <p:cNvSpPr>
            <a:spLocks xmlns:a="http://schemas.openxmlformats.org/drawingml/2006/main" noGrp="1"/>
          </p:cNvSpPr>
          <p:nvPr/>
        </p:nvSpPr>
        <p:spPr>
          <a:xfrm xmlns:a="http://schemas.openxmlformats.org/drawingml/2006/main">
            <a:off x="8020050" y="4876800"/>
            <a:ext cx="30670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i="1">
                <a:solidFill>
                  <a:srgbClr val="6A4A0E"/>
                </a:solidFill>
              </a:defRPr>
            </a:pPr>
            <a:r>
              <a:rPr sz="1575" i="1">
                <a:solidFill>
                  <a:srgbClr val="6A4A0E"/>
                </a:solidFill>
              </a:rPr>
              <a:t>Building Bridges.</a:t>
            </a:r>
          </a:p>
          <a:p xmlns:a="http://schemas.openxmlformats.org/drawingml/2006/main">
            <a:pPr algn="ctr">
              <a:buNone/>
              <a:defRPr sz="1575" i="1">
                <a:solidFill>
                  <a:srgbClr val="6A4A0E"/>
                </a:solidFill>
              </a:defRPr>
            </a:pPr>
            <a:r>
              <a:rPr sz="1575" i="1">
                <a:solidFill>
                  <a:srgbClr val="6A4A0E"/>
                </a:solidFill>
              </a:rPr>
              <a:t>Creating Futures.</a:t>
            </a:r>
          </a:p>
        </p:txBody>
      </p:sp>
      <p:sp>
        <p:nvSpPr>
          <p:cNvPr id="13" name="footer">
            <a:extLst xmlns:a="http://schemas.openxmlformats.org/drawingml/2006/main">
              <a:ext uri="{FF2B5EF4-FFF2-40B4-BE49-F238E27FC236}">
                <a16:creationId xmlns:a16="http://schemas.microsoft.com/office/drawing/2014/main" id="{61564FE0-8B0D-424A-A2BD-B5B791511623}"/>
              </a:ext>
            </a:extLst>
          </p:cNvPr>
          <p:cNvSpPr>
            <a:spLocks xmlns:a="http://schemas.openxmlformats.org/drawingml/2006/main" noGrp="1"/>
          </p:cNvSpPr>
          <p:nvPr/>
        </p:nvSpPr>
        <p:spPr>
          <a:xfrm xmlns:a="http://schemas.openxmlformats.org/drawingml/2006/main">
            <a:off x="9620250" y="6238875"/>
            <a:ext cx="1714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9A875E"/>
                </a:solidFill>
              </a:defRPr>
            </a:pPr>
            <a:r>
              <a:rPr sz="900" b="1">
                <a:solidFill>
                  <a:srgbClr val="9A875E"/>
                </a:solidFill>
              </a:rPr>
              <a:t>OUR MISSION</a:t>
            </a:r>
          </a:p>
        </p:txBody>
      </p:sp>
    </p:spTree>
    <p:extLst>
      <p:ext uri="{BB962C8B-B14F-4D97-AF65-F5344CB8AC3E}">
        <p14:creationId xmlns:p14="http://schemas.microsoft.com/office/powerpoint/2010/main" val="1031444469"/>
      </p:ext>
    </p:extLst>
  </p:cSld>
</p:sld>
</file>

<file path=ppt/slides/slide2.xml><?xml version="1.0" encoding="utf-8"?>
<p:sld xmlns:p="http://schemas.openxmlformats.org/presentationml/2006/main">
  <p:cSld>
    <p:bg>
      <p:bgPr>
        <a:solidFill xmlns:a="http://schemas.openxmlformats.org/drawingml/2006/main">
          <a:srgbClr val="FBF7ED"/>
        </a:solidFill>
      </p:bgPr>
    </p:bg>
    <p:spTree>
      <p:nvGrpSpPr>
        <p:cNvPr id="1" name=""/>
        <p:cNvGrpSpPr/>
        <p:nvPr/>
      </p:nvGrpSpPr>
      <p:grpSpPr>
        <a:xfrm xmlns:a="http://schemas.openxmlformats.org/drawingml/2006/main"/>
      </p:grpSpPr>
      <p:sp>
        <p:nvSpPr>
          <p:cNvPr id="14" name="top-rule">
            <a:extLst xmlns:a="http://schemas.openxmlformats.org/drawingml/2006/main">
              <a:ext uri="{FF2B5EF4-FFF2-40B4-BE49-F238E27FC236}">
                <a16:creationId xmlns:a16="http://schemas.microsoft.com/office/drawing/2014/main" id="{E28C93DA-D784-4FB8-856B-9DA34D2F28E9}"/>
              </a:ext>
            </a:extLst>
          </p:cNvPr>
          <p:cNvSpPr>
            <a:spLocks xmlns:a="http://schemas.openxmlformats.org/drawingml/2006/main" noGrp="1"/>
          </p:cNvSpPr>
          <p:nvPr/>
        </p:nvSpPr>
        <p:spPr>
          <a:xfrm xmlns:a="http://schemas.openxmlformats.org/drawingml/2006/main">
            <a:off x="0" y="0"/>
            <a:ext cx="12192000" cy="85725"/>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2" name="vertical-accent">
            <a:extLst xmlns:a="http://schemas.openxmlformats.org/drawingml/2006/main">
              <a:ext uri="{FF2B5EF4-FFF2-40B4-BE49-F238E27FC236}">
                <a16:creationId xmlns:a16="http://schemas.microsoft.com/office/drawing/2014/main" id="{7C46F4C9-3F4D-4F97-B44E-89ED031D4FA4}"/>
              </a:ext>
            </a:extLst>
          </p:cNvPr>
          <p:cNvSpPr>
            <a:spLocks xmlns:a="http://schemas.openxmlformats.org/drawingml/2006/main" noGrp="1"/>
          </p:cNvSpPr>
          <p:nvPr/>
        </p:nvSpPr>
        <p:spPr>
          <a:xfrm xmlns:a="http://schemas.openxmlformats.org/drawingml/2006/main">
            <a:off x="685800" y="1466850"/>
            <a:ext cx="47625" cy="3409950"/>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3" name="section-label">
            <a:extLst xmlns:a="http://schemas.openxmlformats.org/drawingml/2006/main">
              <a:ext uri="{FF2B5EF4-FFF2-40B4-BE49-F238E27FC236}">
                <a16:creationId xmlns:a16="http://schemas.microsoft.com/office/drawing/2014/main" id="{65B5B773-472A-4A00-8109-E8F04FBD1527}"/>
              </a:ext>
            </a:extLst>
          </p:cNvPr>
          <p:cNvSpPr>
            <a:spLocks xmlns:a="http://schemas.openxmlformats.org/drawingml/2006/main" noGrp="1"/>
          </p:cNvSpPr>
          <p:nvPr/>
        </p:nvSpPr>
        <p:spPr>
          <a:xfrm xmlns:a="http://schemas.openxmlformats.org/drawingml/2006/main">
            <a:off x="838200" y="5619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b="1">
                <a:solidFill>
                  <a:srgbClr val="8B651C"/>
                </a:solidFill>
              </a:defRPr>
            </a:pPr>
            <a:r>
              <a:rPr sz="1050" b="1">
                <a:solidFill>
                  <a:srgbClr val="8B651C"/>
                </a:solidFill>
              </a:rPr>
              <a:t>BRIDGE TO COLLEGE ALLIANCE  •  LEADERSHIP</a:t>
            </a:r>
          </a:p>
        </p:txBody>
      </p:sp>
      <p:sp>
        <p:nvSpPr>
          <p:cNvPr id="4" name="title">
            <a:extLst xmlns:a="http://schemas.openxmlformats.org/drawingml/2006/main">
              <a:ext uri="{FF2B5EF4-FFF2-40B4-BE49-F238E27FC236}">
                <a16:creationId xmlns:a16="http://schemas.microsoft.com/office/drawing/2014/main" id="{46B1D1AC-6915-47B4-9463-9736D7D98407}"/>
              </a:ext>
            </a:extLst>
          </p:cNvPr>
          <p:cNvSpPr>
            <a:spLocks xmlns:a="http://schemas.openxmlformats.org/drawingml/2006/main" noGrp="1"/>
          </p:cNvSpPr>
          <p:nvPr/>
        </p:nvSpPr>
        <p:spPr>
          <a:xfrm xmlns:a="http://schemas.openxmlformats.org/drawingml/2006/main">
            <a:off x="838200" y="962025"/>
            <a:ext cx="609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4F3508"/>
                </a:solidFill>
              </a:defRPr>
            </a:pPr>
            <a:r>
              <a:rPr sz="3150" b="1">
                <a:solidFill>
                  <a:srgbClr val="4F3508"/>
                </a:solidFill>
              </a:rPr>
              <a:t>Meet Narmin Shahid</a:t>
            </a:r>
          </a:p>
        </p:txBody>
      </p:sp>
      <p:sp>
        <p:nvSpPr>
          <p:cNvPr id="5" name="role-line">
            <a:extLst xmlns:a="http://schemas.openxmlformats.org/drawingml/2006/main">
              <a:ext uri="{FF2B5EF4-FFF2-40B4-BE49-F238E27FC236}">
                <a16:creationId xmlns:a16="http://schemas.microsoft.com/office/drawing/2014/main" id="{6C845089-8429-49C1-8DF7-49ED74A36FF6}"/>
              </a:ext>
            </a:extLst>
          </p:cNvPr>
          <p:cNvSpPr>
            <a:spLocks xmlns:a="http://schemas.openxmlformats.org/drawingml/2006/main" noGrp="1"/>
          </p:cNvSpPr>
          <p:nvPr/>
        </p:nvSpPr>
        <p:spPr>
          <a:xfrm xmlns:a="http://schemas.openxmlformats.org/drawingml/2006/main">
            <a:off x="847725" y="1657350"/>
            <a:ext cx="619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b="1">
                <a:solidFill>
                  <a:srgbClr val="A87517"/>
                </a:solidFill>
              </a:defRPr>
            </a:pPr>
            <a:r>
              <a:rPr sz="1575" b="1">
                <a:solidFill>
                  <a:srgbClr val="A87517"/>
                </a:solidFill>
              </a:rPr>
              <a:t>Youth Advocate  •  Educator  •  Community Builder</a:t>
            </a:r>
          </a:p>
        </p:txBody>
      </p:sp>
      <p:sp>
        <p:nvSpPr>
          <p:cNvPr id="6" name="biography">
            <a:extLst xmlns:a="http://schemas.openxmlformats.org/drawingml/2006/main">
              <a:ext uri="{FF2B5EF4-FFF2-40B4-BE49-F238E27FC236}">
                <a16:creationId xmlns:a16="http://schemas.microsoft.com/office/drawing/2014/main" id="{6860A12C-77F0-47B0-AA6F-9FB9D2A7A07F}"/>
              </a:ext>
            </a:extLst>
          </p:cNvPr>
          <p:cNvSpPr>
            <a:spLocks xmlns:a="http://schemas.openxmlformats.org/drawingml/2006/main" noGrp="1"/>
          </p:cNvSpPr>
          <p:nvPr/>
        </p:nvSpPr>
        <p:spPr>
          <a:xfrm xmlns:a="http://schemas.openxmlformats.org/drawingml/2006/main">
            <a:off x="847725" y="2152650"/>
            <a:ext cx="6238875"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18000"/>
              </a:lnSpc>
              <a:buNone/>
              <a:defRPr sz="1425">
                <a:solidFill>
                  <a:srgbClr val="493E2C"/>
                </a:solidFill>
              </a:defRPr>
            </a:pPr>
            <a:r>
              <a:rPr sz="1425">
                <a:solidFill>
                  <a:srgbClr val="493E2C"/>
                </a:solidFill>
              </a:rPr>
              <a:t>Narmin Shahid holds a master’s degree in public policy and has built her career around helping young people succeed. Her experience includes Big Brothers Big Sisters of America, research on youth aging out of foster care, and math support for fifth- and sixth-grade students.</a:t>
            </a:r>
          </a:p>
          <a:p xmlns:a="http://schemas.openxmlformats.org/drawingml/2006/main">
            <a:r>
              <a:t/>
            </a:r>
          </a:p>
          <a:p xmlns:a="http://schemas.openxmlformats.org/drawingml/2006/main">
            <a:pPr>
              <a:lnSpc>
                <a:spcPct val="118000"/>
              </a:lnSpc>
              <a:buNone/>
              <a:defRPr sz="1425">
                <a:solidFill>
                  <a:srgbClr val="493E2C"/>
                </a:solidFill>
              </a:defRPr>
            </a:pPr>
            <a:r>
              <a:rPr sz="1425">
                <a:solidFill>
                  <a:srgbClr val="493E2C"/>
                </a:solidFill>
              </a:rPr>
              <a:t>She also founded a nonprofit for young Bengali American professionals in the D.C., Maryland, and Virginia area that continues to thrive. Narmin currently serves as PTP President for HFIS and FMES.</a:t>
            </a:r>
          </a:p>
        </p:txBody>
      </p:sp>
      <p:sp>
        <p:nvSpPr>
          <p:cNvPr id="7" name="quote-panel">
            <a:extLst xmlns:a="http://schemas.openxmlformats.org/drawingml/2006/main">
              <a:ext uri="{FF2B5EF4-FFF2-40B4-BE49-F238E27FC236}">
                <a16:creationId xmlns:a16="http://schemas.microsoft.com/office/drawing/2014/main" id="{0830A80D-D24A-40F4-AEDB-E5287F6D523E}"/>
              </a:ext>
            </a:extLst>
          </p:cNvPr>
          <p:cNvSpPr>
            <a:spLocks xmlns:a="http://schemas.openxmlformats.org/drawingml/2006/main" noGrp="1"/>
          </p:cNvSpPr>
          <p:nvPr/>
        </p:nvSpPr>
        <p:spPr>
          <a:xfrm xmlns:a="http://schemas.openxmlformats.org/drawingml/2006/main">
            <a:off x="838200" y="5095875"/>
            <a:ext cx="6257925" cy="962025"/>
          </a:xfrm>
          <a:prstGeom xmlns:a="http://schemas.openxmlformats.org/drawingml/2006/main" prst="roundRect">
            <a:avLst>
              <a:gd name="adj" fmla="val 7921"/>
            </a:avLst>
          </a:prstGeom>
          <a:solidFill xmlns:a="http://schemas.openxmlformats.org/drawingml/2006/main">
            <a:srgbClr val="F1E4C8"/>
          </a:solidFill>
          <a:ln xmlns:a="http://schemas.openxmlformats.org/drawingml/2006/main" w="9525">
            <a:solidFill>
              <a:srgbClr val="D8BD82"/>
            </a:solidFill>
            <a:prstDash val="solid"/>
          </a:ln>
        </p:spPr>
      </p:sp>
      <p:sp>
        <p:nvSpPr>
          <p:cNvPr id="8" name="quote-mark">
            <a:extLst xmlns:a="http://schemas.openxmlformats.org/drawingml/2006/main">
              <a:ext uri="{FF2B5EF4-FFF2-40B4-BE49-F238E27FC236}">
                <a16:creationId xmlns:a16="http://schemas.microsoft.com/office/drawing/2014/main" id="{5BBD454F-1E5B-4552-A01D-8C2247C3891D}"/>
              </a:ext>
            </a:extLst>
          </p:cNvPr>
          <p:cNvSpPr>
            <a:spLocks xmlns:a="http://schemas.openxmlformats.org/drawingml/2006/main" noGrp="1"/>
          </p:cNvSpPr>
          <p:nvPr/>
        </p:nvSpPr>
        <p:spPr>
          <a:xfrm xmlns:a="http://schemas.openxmlformats.org/drawingml/2006/main">
            <a:off x="1038225" y="5153025"/>
            <a:ext cx="381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A87517"/>
                </a:solidFill>
              </a:defRPr>
            </a:pPr>
            <a:r>
              <a:rPr sz="3150" b="1">
                <a:solidFill>
                  <a:srgbClr val="A87517"/>
                </a:solidFill>
              </a:rPr>
              <a:t>“</a:t>
            </a:r>
          </a:p>
        </p:txBody>
      </p:sp>
      <p:sp>
        <p:nvSpPr>
          <p:cNvPr id="9" name="belief">
            <a:extLst xmlns:a="http://schemas.openxmlformats.org/drawingml/2006/main">
              <a:ext uri="{FF2B5EF4-FFF2-40B4-BE49-F238E27FC236}">
                <a16:creationId xmlns:a16="http://schemas.microsoft.com/office/drawing/2014/main" id="{CB34D3EF-89C9-458B-9512-858F2571D8BA}"/>
              </a:ext>
            </a:extLst>
          </p:cNvPr>
          <p:cNvSpPr>
            <a:spLocks xmlns:a="http://schemas.openxmlformats.org/drawingml/2006/main" noGrp="1"/>
          </p:cNvSpPr>
          <p:nvPr/>
        </p:nvSpPr>
        <p:spPr>
          <a:xfrm xmlns:a="http://schemas.openxmlformats.org/drawingml/2006/main">
            <a:off x="1409700" y="5314950"/>
            <a:ext cx="53816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425" i="1">
                <a:solidFill>
                  <a:srgbClr val="5A410F"/>
                </a:solidFill>
              </a:defRPr>
            </a:pPr>
            <a:r>
              <a:rPr sz="1425" i="1">
                <a:solidFill>
                  <a:srgbClr val="5A410F"/>
                </a:solidFill>
              </a:rPr>
              <a:t>Every young person can thrive with the right resources and support.</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2771253a82e461a"/>
          <a:stretch xmlns:a="http://schemas.openxmlformats.org/drawingml/2006/main"/>
        </p:blipFill>
        <p:spPr>
          <a:xfrm xmlns:a="http://schemas.openxmlformats.org/drawingml/2006/main">
            <a:off x="7572617" y="885825"/>
            <a:ext cx="3904767" cy="3876675"/>
          </a:xfrm>
          <a:prstGeom xmlns:a="http://schemas.openxmlformats.org/drawingml/2006/main" prst="rect">
            <a:avLst/>
          </a:prstGeom>
        </p:spPr>
      </p:pic>
      <p:sp>
        <p:nvSpPr>
          <p:cNvPr id="11" name="right-divider">
            <a:extLst xmlns:a="http://schemas.openxmlformats.org/drawingml/2006/main">
              <a:ext uri="{FF2B5EF4-FFF2-40B4-BE49-F238E27FC236}">
                <a16:creationId xmlns:a16="http://schemas.microsoft.com/office/drawing/2014/main" id="{7D682668-2B0F-4E48-A531-55B298AED57C}"/>
              </a:ext>
            </a:extLst>
          </p:cNvPr>
          <p:cNvSpPr>
            <a:spLocks xmlns:a="http://schemas.openxmlformats.org/drawingml/2006/main" noGrp="1"/>
          </p:cNvSpPr>
          <p:nvPr/>
        </p:nvSpPr>
        <p:spPr>
          <a:xfrm xmlns:a="http://schemas.openxmlformats.org/drawingml/2006/main">
            <a:off x="7458075" y="1047750"/>
            <a:ext cx="14288" cy="4695825"/>
          </a:xfrm>
          <a:prstGeom xmlns:a="http://schemas.openxmlformats.org/drawingml/2006/main" prst="rect">
            <a:avLst/>
          </a:prstGeom>
          <a:solidFill xmlns:a="http://schemas.openxmlformats.org/drawingml/2006/main">
            <a:srgbClr val="D9C79F"/>
          </a:solidFill>
          <a:ln xmlns:a="http://schemas.openxmlformats.org/drawingml/2006/main" w="0">
            <a:noFill/>
            <a:prstDash val="solid"/>
          </a:ln>
        </p:spPr>
      </p:sp>
      <p:sp>
        <p:nvSpPr>
          <p:cNvPr id="12" name="mission-caption">
            <a:extLst xmlns:a="http://schemas.openxmlformats.org/drawingml/2006/main">
              <a:ext uri="{FF2B5EF4-FFF2-40B4-BE49-F238E27FC236}">
                <a16:creationId xmlns:a16="http://schemas.microsoft.com/office/drawing/2014/main" id="{EB6B42A7-1583-411B-838C-87643062E6DC}"/>
              </a:ext>
            </a:extLst>
          </p:cNvPr>
          <p:cNvSpPr>
            <a:spLocks xmlns:a="http://schemas.openxmlformats.org/drawingml/2006/main" noGrp="1"/>
          </p:cNvSpPr>
          <p:nvPr/>
        </p:nvSpPr>
        <p:spPr>
          <a:xfrm xmlns:a="http://schemas.openxmlformats.org/drawingml/2006/main">
            <a:off x="8020050" y="4876800"/>
            <a:ext cx="30670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i="1">
                <a:solidFill>
                  <a:srgbClr val="6A4A0E"/>
                </a:solidFill>
              </a:defRPr>
            </a:pPr>
            <a:r>
              <a:rPr sz="1575" i="1">
                <a:solidFill>
                  <a:srgbClr val="6A4A0E"/>
                </a:solidFill>
              </a:rPr>
              <a:t>Bridging opportunity, guidance,</a:t>
            </a:r>
          </a:p>
          <a:p xmlns:a="http://schemas.openxmlformats.org/drawingml/2006/main">
            <a:pPr algn="ctr">
              <a:buNone/>
              <a:defRPr sz="1575" i="1">
                <a:solidFill>
                  <a:srgbClr val="6A4A0E"/>
                </a:solidFill>
              </a:defRPr>
            </a:pPr>
            <a:r>
              <a:rPr sz="1575" i="1">
                <a:solidFill>
                  <a:srgbClr val="6A4A0E"/>
                </a:solidFill>
              </a:rPr>
              <a:t>and community support.</a:t>
            </a:r>
          </a:p>
        </p:txBody>
      </p:sp>
      <p:sp>
        <p:nvSpPr>
          <p:cNvPr id="13" name="footer">
            <a:extLst xmlns:a="http://schemas.openxmlformats.org/drawingml/2006/main">
              <a:ext uri="{FF2B5EF4-FFF2-40B4-BE49-F238E27FC236}">
                <a16:creationId xmlns:a16="http://schemas.microsoft.com/office/drawing/2014/main" id="{61564FE0-8B0D-424A-A2BD-B5B791511623}"/>
              </a:ext>
            </a:extLst>
          </p:cNvPr>
          <p:cNvSpPr>
            <a:spLocks xmlns:a="http://schemas.openxmlformats.org/drawingml/2006/main" noGrp="1"/>
          </p:cNvSpPr>
          <p:nvPr/>
        </p:nvSpPr>
        <p:spPr>
          <a:xfrm xmlns:a="http://schemas.openxmlformats.org/drawingml/2006/main">
            <a:off x="9620250" y="6238875"/>
            <a:ext cx="1714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9A875E"/>
                </a:solidFill>
              </a:defRPr>
            </a:pPr>
            <a:r>
              <a:rPr sz="900" b="1">
                <a:solidFill>
                  <a:srgbClr val="9A875E"/>
                </a:solidFill>
              </a:rPr>
              <a:t>INTRODUCTION</a:t>
            </a:r>
          </a:p>
        </p:txBody>
      </p:sp>
    </p:spTree>
    <p:extLst>
      <p:ext uri="{BB962C8B-B14F-4D97-AF65-F5344CB8AC3E}">
        <p14:creationId xmlns:p14="http://schemas.microsoft.com/office/powerpoint/2010/main" val="1031444469"/>
      </p:ext>
    </p:extLst>
  </p:cSld>
</p:sld>
</file>

<file path=ppt/slides/slide3.xml><?xml version="1.0" encoding="utf-8"?>
<p:sld xmlns:p="http://schemas.openxmlformats.org/presentationml/2006/main">
  <p:cSld>
    <p:bg>
      <p:bgPr>
        <a:solidFill xmlns:a="http://schemas.openxmlformats.org/drawingml/2006/main">
          <a:srgbClr val="FBF7ED"/>
        </a:solidFill>
      </p:bgPr>
    </p:bg>
    <p:spTree>
      <p:nvGrpSpPr>
        <p:cNvPr id="1" name=""/>
        <p:cNvGrpSpPr/>
        <p:nvPr/>
      </p:nvGrpSpPr>
      <p:grpSpPr>
        <a:xfrm xmlns:a="http://schemas.openxmlformats.org/drawingml/2006/main"/>
      </p:grpSpPr>
      <p:sp>
        <p:nvSpPr>
          <p:cNvPr id="14" name="top-rule">
            <a:extLst xmlns:a="http://schemas.openxmlformats.org/drawingml/2006/main">
              <a:ext uri="{FF2B5EF4-FFF2-40B4-BE49-F238E27FC236}">
                <a16:creationId xmlns:a16="http://schemas.microsoft.com/office/drawing/2014/main" id="{E28C93DA-D784-4FB8-856B-9DA34D2F28E9}"/>
              </a:ext>
            </a:extLst>
          </p:cNvPr>
          <p:cNvSpPr>
            <a:spLocks xmlns:a="http://schemas.openxmlformats.org/drawingml/2006/main" noGrp="1"/>
          </p:cNvSpPr>
          <p:nvPr/>
        </p:nvSpPr>
        <p:spPr>
          <a:xfrm xmlns:a="http://schemas.openxmlformats.org/drawingml/2006/main">
            <a:off x="0" y="0"/>
            <a:ext cx="12192000" cy="85725"/>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2" name="vertical-accent">
            <a:extLst xmlns:a="http://schemas.openxmlformats.org/drawingml/2006/main">
              <a:ext uri="{FF2B5EF4-FFF2-40B4-BE49-F238E27FC236}">
                <a16:creationId xmlns:a16="http://schemas.microsoft.com/office/drawing/2014/main" id="{7C46F4C9-3F4D-4F97-B44E-89ED031D4FA4}"/>
              </a:ext>
            </a:extLst>
          </p:cNvPr>
          <p:cNvSpPr>
            <a:spLocks xmlns:a="http://schemas.openxmlformats.org/drawingml/2006/main" noGrp="1"/>
          </p:cNvSpPr>
          <p:nvPr/>
        </p:nvSpPr>
        <p:spPr>
          <a:xfrm xmlns:a="http://schemas.openxmlformats.org/drawingml/2006/main">
            <a:off x="685800" y="1466850"/>
            <a:ext cx="47625" cy="3409950"/>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3" name="section-label">
            <a:extLst xmlns:a="http://schemas.openxmlformats.org/drawingml/2006/main">
              <a:ext uri="{FF2B5EF4-FFF2-40B4-BE49-F238E27FC236}">
                <a16:creationId xmlns:a16="http://schemas.microsoft.com/office/drawing/2014/main" id="{65B5B773-472A-4A00-8109-E8F04FBD1527}"/>
              </a:ext>
            </a:extLst>
          </p:cNvPr>
          <p:cNvSpPr>
            <a:spLocks xmlns:a="http://schemas.openxmlformats.org/drawingml/2006/main" noGrp="1"/>
          </p:cNvSpPr>
          <p:nvPr/>
        </p:nvSpPr>
        <p:spPr>
          <a:xfrm xmlns:a="http://schemas.openxmlformats.org/drawingml/2006/main">
            <a:off x="838200" y="5619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b="1">
                <a:solidFill>
                  <a:srgbClr val="8B651C"/>
                </a:solidFill>
              </a:defRPr>
            </a:pPr>
            <a:r>
              <a:rPr sz="1050" b="1">
                <a:solidFill>
                  <a:srgbClr val="8B651C"/>
                </a:solidFill>
              </a:rPr>
              <a:t>BRIDGE TO COLLEGE ALLIANCE  •  LEADERSHIP</a:t>
            </a:r>
          </a:p>
        </p:txBody>
      </p:sp>
      <p:sp>
        <p:nvSpPr>
          <p:cNvPr id="4" name="title">
            <a:extLst xmlns:a="http://schemas.openxmlformats.org/drawingml/2006/main">
              <a:ext uri="{FF2B5EF4-FFF2-40B4-BE49-F238E27FC236}">
                <a16:creationId xmlns:a16="http://schemas.microsoft.com/office/drawing/2014/main" id="{46B1D1AC-6915-47B4-9463-9736D7D98407}"/>
              </a:ext>
            </a:extLst>
          </p:cNvPr>
          <p:cNvSpPr>
            <a:spLocks xmlns:a="http://schemas.openxmlformats.org/drawingml/2006/main" noGrp="1"/>
          </p:cNvSpPr>
          <p:nvPr/>
        </p:nvSpPr>
        <p:spPr>
          <a:xfrm xmlns:a="http://schemas.openxmlformats.org/drawingml/2006/main">
            <a:off x="838200" y="962025"/>
            <a:ext cx="609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4F3508"/>
                </a:solidFill>
              </a:defRPr>
            </a:pPr>
            <a:r>
              <a:rPr sz="3150" b="1">
                <a:solidFill>
                  <a:srgbClr val="4F3508"/>
                </a:solidFill>
              </a:rPr>
              <a:t>Meet Teri Carey</a:t>
            </a:r>
          </a:p>
        </p:txBody>
      </p:sp>
      <p:sp>
        <p:nvSpPr>
          <p:cNvPr id="5" name="role-line">
            <a:extLst xmlns:a="http://schemas.openxmlformats.org/drawingml/2006/main">
              <a:ext uri="{FF2B5EF4-FFF2-40B4-BE49-F238E27FC236}">
                <a16:creationId xmlns:a16="http://schemas.microsoft.com/office/drawing/2014/main" id="{6C845089-8429-49C1-8DF7-49ED74A36FF6}"/>
              </a:ext>
            </a:extLst>
          </p:cNvPr>
          <p:cNvSpPr>
            <a:spLocks xmlns:a="http://schemas.openxmlformats.org/drawingml/2006/main" noGrp="1"/>
          </p:cNvSpPr>
          <p:nvPr/>
        </p:nvSpPr>
        <p:spPr>
          <a:xfrm xmlns:a="http://schemas.openxmlformats.org/drawingml/2006/main">
            <a:off x="847725" y="1657350"/>
            <a:ext cx="619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b="1">
                <a:solidFill>
                  <a:srgbClr val="A87517"/>
                </a:solidFill>
              </a:defRPr>
            </a:pPr>
            <a:r>
              <a:rPr sz="1575" b="1">
                <a:solidFill>
                  <a:srgbClr val="A87517"/>
                </a:solidFill>
              </a:rPr>
              <a:t>Business Owner  •  Client Services  •  Community Advocate</a:t>
            </a:r>
          </a:p>
        </p:txBody>
      </p:sp>
      <p:sp>
        <p:nvSpPr>
          <p:cNvPr id="6" name="biography">
            <a:extLst xmlns:a="http://schemas.openxmlformats.org/drawingml/2006/main">
              <a:ext uri="{FF2B5EF4-FFF2-40B4-BE49-F238E27FC236}">
                <a16:creationId xmlns:a16="http://schemas.microsoft.com/office/drawing/2014/main" id="{6860A12C-77F0-47B0-AA6F-9FB9D2A7A07F}"/>
              </a:ext>
            </a:extLst>
          </p:cNvPr>
          <p:cNvSpPr>
            <a:spLocks xmlns:a="http://schemas.openxmlformats.org/drawingml/2006/main" noGrp="1"/>
          </p:cNvSpPr>
          <p:nvPr/>
        </p:nvSpPr>
        <p:spPr>
          <a:xfrm xmlns:a="http://schemas.openxmlformats.org/drawingml/2006/main">
            <a:off x="847725" y="2152650"/>
            <a:ext cx="6238875"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18000"/>
              </a:lnSpc>
              <a:buNone/>
              <a:defRPr sz="1425">
                <a:solidFill>
                  <a:srgbClr val="493E2C"/>
                </a:solidFill>
              </a:defRPr>
            </a:pPr>
            <a:r>
              <a:rPr sz="1425">
                <a:solidFill>
                  <a:srgbClr val="493E2C"/>
                </a:solidFill>
              </a:rPr>
              <a:t>Teri Carey is an administrative and project-management professional with more than 20 years of experience supporting executives and organizations. She runs her own administrative support company and currently works with clients including Lividini &amp; Co. and 5280 Associates Wealth Management.</a:t>
            </a:r>
          </a:p>
          <a:p xmlns:a="http://schemas.openxmlformats.org/drawingml/2006/main">
            <a:r>
              <a:t/>
            </a:r>
          </a:p>
          <a:p xmlns:a="http://schemas.openxmlformats.org/drawingml/2006/main">
            <a:pPr>
              <a:lnSpc>
                <a:spcPct val="118000"/>
              </a:lnSpc>
              <a:buNone/>
              <a:defRPr sz="1425">
                <a:solidFill>
                  <a:srgbClr val="493E2C"/>
                </a:solidFill>
              </a:defRPr>
            </a:pPr>
            <a:r>
              <a:rPr sz="1425">
                <a:solidFill>
                  <a:srgbClr val="493E2C"/>
                </a:solidFill>
              </a:rPr>
              <a:t>A Highland Falls parent and community advocate, Teri is a co-founder of the Bridge to College Alliance (BTCA), connecting local students and families with academic support, college visits, transition guidance, and college- and career-readiness resources. She holds a B.A. in Business Administration from the University of Puget Sound.</a:t>
            </a:r>
          </a:p>
        </p:txBody>
      </p:sp>
      <p:sp>
        <p:nvSpPr>
          <p:cNvPr id="7" name="quote-panel">
            <a:extLst xmlns:a="http://schemas.openxmlformats.org/drawingml/2006/main">
              <a:ext uri="{FF2B5EF4-FFF2-40B4-BE49-F238E27FC236}">
                <a16:creationId xmlns:a16="http://schemas.microsoft.com/office/drawing/2014/main" id="{0830A80D-D24A-40F4-AEDB-E5287F6D523E}"/>
              </a:ext>
            </a:extLst>
          </p:cNvPr>
          <p:cNvSpPr>
            <a:spLocks xmlns:a="http://schemas.openxmlformats.org/drawingml/2006/main" noGrp="1"/>
          </p:cNvSpPr>
          <p:nvPr/>
        </p:nvSpPr>
        <p:spPr>
          <a:xfrm xmlns:a="http://schemas.openxmlformats.org/drawingml/2006/main">
            <a:off x="838200" y="5095875"/>
            <a:ext cx="6257925" cy="962025"/>
          </a:xfrm>
          <a:prstGeom xmlns:a="http://schemas.openxmlformats.org/drawingml/2006/main" prst="roundRect">
            <a:avLst>
              <a:gd name="adj" fmla="val 7921"/>
            </a:avLst>
          </a:prstGeom>
          <a:solidFill xmlns:a="http://schemas.openxmlformats.org/drawingml/2006/main">
            <a:srgbClr val="F1E4C8"/>
          </a:solidFill>
          <a:ln xmlns:a="http://schemas.openxmlformats.org/drawingml/2006/main" w="9525">
            <a:solidFill>
              <a:srgbClr val="D8BD82"/>
            </a:solidFill>
            <a:prstDash val="solid"/>
          </a:ln>
        </p:spPr>
      </p:sp>
      <p:sp>
        <p:nvSpPr>
          <p:cNvPr id="8" name="quote-mark">
            <a:extLst xmlns:a="http://schemas.openxmlformats.org/drawingml/2006/main">
              <a:ext uri="{FF2B5EF4-FFF2-40B4-BE49-F238E27FC236}">
                <a16:creationId xmlns:a16="http://schemas.microsoft.com/office/drawing/2014/main" id="{5BBD454F-1E5B-4552-A01D-8C2247C3891D}"/>
              </a:ext>
            </a:extLst>
          </p:cNvPr>
          <p:cNvSpPr>
            <a:spLocks xmlns:a="http://schemas.openxmlformats.org/drawingml/2006/main" noGrp="1"/>
          </p:cNvSpPr>
          <p:nvPr/>
        </p:nvSpPr>
        <p:spPr>
          <a:xfrm xmlns:a="http://schemas.openxmlformats.org/drawingml/2006/main">
            <a:off x="1038225" y="5153025"/>
            <a:ext cx="381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A87517"/>
                </a:solidFill>
              </a:defRPr>
            </a:pPr>
            <a:r>
              <a:rPr sz="3150" b="1">
                <a:solidFill>
                  <a:srgbClr val="A87517"/>
                </a:solidFill>
              </a:rPr>
              <a:t>“</a:t>
            </a:r>
          </a:p>
        </p:txBody>
      </p:sp>
      <p:sp>
        <p:nvSpPr>
          <p:cNvPr id="9" name="belief">
            <a:extLst xmlns:a="http://schemas.openxmlformats.org/drawingml/2006/main">
              <a:ext uri="{FF2B5EF4-FFF2-40B4-BE49-F238E27FC236}">
                <a16:creationId xmlns:a16="http://schemas.microsoft.com/office/drawing/2014/main" id="{CB34D3EF-89C9-458B-9512-858F2571D8BA}"/>
              </a:ext>
            </a:extLst>
          </p:cNvPr>
          <p:cNvSpPr>
            <a:spLocks xmlns:a="http://schemas.openxmlformats.org/drawingml/2006/main" noGrp="1"/>
          </p:cNvSpPr>
          <p:nvPr/>
        </p:nvSpPr>
        <p:spPr>
          <a:xfrm xmlns:a="http://schemas.openxmlformats.org/drawingml/2006/main">
            <a:off x="1409700" y="5314950"/>
            <a:ext cx="53816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425" i="1">
                <a:solidFill>
                  <a:srgbClr val="5A410F"/>
                </a:solidFill>
              </a:defRPr>
            </a:pPr>
            <a:r>
              <a:rPr sz="1425" i="1">
                <a:solidFill>
                  <a:srgbClr val="5A410F"/>
                </a:solidFill>
              </a:rPr>
              <a:t>Building clearer, more equitable pathways to college and career for local students.</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1142cd814074f10"/>
          <a:stretch xmlns:a="http://schemas.openxmlformats.org/drawingml/2006/main"/>
        </p:blipFill>
        <p:spPr>
          <a:xfrm xmlns:a="http://schemas.openxmlformats.org/drawingml/2006/main">
            <a:off x="7572617" y="885825"/>
            <a:ext cx="3904767" cy="3876675"/>
          </a:xfrm>
          <a:prstGeom xmlns:a="http://schemas.openxmlformats.org/drawingml/2006/main" prst="rect">
            <a:avLst/>
          </a:prstGeom>
        </p:spPr>
      </p:pic>
      <p:sp>
        <p:nvSpPr>
          <p:cNvPr id="11" name="right-divider">
            <a:extLst xmlns:a="http://schemas.openxmlformats.org/drawingml/2006/main">
              <a:ext uri="{FF2B5EF4-FFF2-40B4-BE49-F238E27FC236}">
                <a16:creationId xmlns:a16="http://schemas.microsoft.com/office/drawing/2014/main" id="{7D682668-2B0F-4E48-A531-55B298AED57C}"/>
              </a:ext>
            </a:extLst>
          </p:cNvPr>
          <p:cNvSpPr>
            <a:spLocks xmlns:a="http://schemas.openxmlformats.org/drawingml/2006/main" noGrp="1"/>
          </p:cNvSpPr>
          <p:nvPr/>
        </p:nvSpPr>
        <p:spPr>
          <a:xfrm xmlns:a="http://schemas.openxmlformats.org/drawingml/2006/main">
            <a:off x="7458075" y="1047750"/>
            <a:ext cx="14288" cy="4695825"/>
          </a:xfrm>
          <a:prstGeom xmlns:a="http://schemas.openxmlformats.org/drawingml/2006/main" prst="rect">
            <a:avLst/>
          </a:prstGeom>
          <a:solidFill xmlns:a="http://schemas.openxmlformats.org/drawingml/2006/main">
            <a:srgbClr val="D9C79F"/>
          </a:solidFill>
          <a:ln xmlns:a="http://schemas.openxmlformats.org/drawingml/2006/main" w="0">
            <a:noFill/>
            <a:prstDash val="solid"/>
          </a:ln>
        </p:spPr>
      </p:sp>
      <p:sp>
        <p:nvSpPr>
          <p:cNvPr id="12" name="mission-caption">
            <a:extLst xmlns:a="http://schemas.openxmlformats.org/drawingml/2006/main">
              <a:ext uri="{FF2B5EF4-FFF2-40B4-BE49-F238E27FC236}">
                <a16:creationId xmlns:a16="http://schemas.microsoft.com/office/drawing/2014/main" id="{EB6B42A7-1583-411B-838C-87643062E6DC}"/>
              </a:ext>
            </a:extLst>
          </p:cNvPr>
          <p:cNvSpPr>
            <a:spLocks xmlns:a="http://schemas.openxmlformats.org/drawingml/2006/main" noGrp="1"/>
          </p:cNvSpPr>
          <p:nvPr/>
        </p:nvSpPr>
        <p:spPr>
          <a:xfrm xmlns:a="http://schemas.openxmlformats.org/drawingml/2006/main">
            <a:off x="8020050" y="4876800"/>
            <a:ext cx="30670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i="1">
                <a:solidFill>
                  <a:srgbClr val="6A4A0E"/>
                </a:solidFill>
              </a:defRPr>
            </a:pPr>
            <a:r>
              <a:rPr sz="1575" i="1">
                <a:solidFill>
                  <a:srgbClr val="6A4A0E"/>
                </a:solidFill>
              </a:rPr>
              <a:t>Connecting families with</a:t>
            </a:r>
          </a:p>
          <a:p xmlns:a="http://schemas.openxmlformats.org/drawingml/2006/main">
            <a:pPr algn="ctr">
              <a:buNone/>
              <a:defRPr sz="1575" i="1">
                <a:solidFill>
                  <a:srgbClr val="6A4A0E"/>
                </a:solidFill>
              </a:defRPr>
            </a:pPr>
            <a:r>
              <a:rPr sz="1575" i="1">
                <a:solidFill>
                  <a:srgbClr val="6A4A0E"/>
                </a:solidFill>
              </a:rPr>
              <a:t>resources and opportunity.</a:t>
            </a:r>
          </a:p>
        </p:txBody>
      </p:sp>
      <p:sp>
        <p:nvSpPr>
          <p:cNvPr id="13" name="footer">
            <a:extLst xmlns:a="http://schemas.openxmlformats.org/drawingml/2006/main">
              <a:ext uri="{FF2B5EF4-FFF2-40B4-BE49-F238E27FC236}">
                <a16:creationId xmlns:a16="http://schemas.microsoft.com/office/drawing/2014/main" id="{61564FE0-8B0D-424A-A2BD-B5B791511623}"/>
              </a:ext>
            </a:extLst>
          </p:cNvPr>
          <p:cNvSpPr>
            <a:spLocks xmlns:a="http://schemas.openxmlformats.org/drawingml/2006/main" noGrp="1"/>
          </p:cNvSpPr>
          <p:nvPr/>
        </p:nvSpPr>
        <p:spPr>
          <a:xfrm xmlns:a="http://schemas.openxmlformats.org/drawingml/2006/main">
            <a:off x="9620250" y="6238875"/>
            <a:ext cx="1714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9A875E"/>
                </a:solidFill>
              </a:defRPr>
            </a:pPr>
            <a:r>
              <a:rPr sz="900" b="1">
                <a:solidFill>
                  <a:srgbClr val="9A875E"/>
                </a:solidFill>
              </a:rPr>
              <a:t>INTRODUCTION</a:t>
            </a:r>
          </a:p>
        </p:txBody>
      </p:sp>
    </p:spTree>
    <p:extLst>
      <p:ext uri="{BB962C8B-B14F-4D97-AF65-F5344CB8AC3E}">
        <p14:creationId xmlns:p14="http://schemas.microsoft.com/office/powerpoint/2010/main" val="1031444469"/>
      </p:ext>
    </p:extLst>
  </p:cSld>
</p:sld>
</file>

<file path=ppt/slides/slide4.xml><?xml version="1.0" encoding="utf-8"?>
<p:sld xmlns:p="http://schemas.openxmlformats.org/presentationml/2006/main">
  <p:cSld>
    <p:bg>
      <p:bgPr>
        <a:solidFill xmlns:a="http://schemas.openxmlformats.org/drawingml/2006/main">
          <a:srgbClr val="FBF7ED"/>
        </a:solidFill>
      </p:bgPr>
    </p:bg>
    <p:spTree>
      <p:nvGrpSpPr>
        <p:cNvPr id="1" name=""/>
        <p:cNvGrpSpPr/>
        <p:nvPr/>
      </p:nvGrpSpPr>
      <p:grpSpPr>
        <a:xfrm xmlns:a="http://schemas.openxmlformats.org/drawingml/2006/main"/>
      </p:grpSpPr>
      <p:sp>
        <p:nvSpPr>
          <p:cNvPr id="14" name="top-rule">
            <a:extLst xmlns:a="http://schemas.openxmlformats.org/drawingml/2006/main">
              <a:ext uri="{FF2B5EF4-FFF2-40B4-BE49-F238E27FC236}">
                <a16:creationId xmlns:a16="http://schemas.microsoft.com/office/drawing/2014/main" id="{E28C93DA-D784-4FB8-856B-9DA34D2F28E9}"/>
              </a:ext>
            </a:extLst>
          </p:cNvPr>
          <p:cNvSpPr>
            <a:spLocks xmlns:a="http://schemas.openxmlformats.org/drawingml/2006/main" noGrp="1"/>
          </p:cNvSpPr>
          <p:nvPr/>
        </p:nvSpPr>
        <p:spPr>
          <a:xfrm xmlns:a="http://schemas.openxmlformats.org/drawingml/2006/main">
            <a:off x="0" y="0"/>
            <a:ext cx="12192000" cy="85725"/>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2" name="vertical-accent">
            <a:extLst xmlns:a="http://schemas.openxmlformats.org/drawingml/2006/main">
              <a:ext uri="{FF2B5EF4-FFF2-40B4-BE49-F238E27FC236}">
                <a16:creationId xmlns:a16="http://schemas.microsoft.com/office/drawing/2014/main" id="{7C46F4C9-3F4D-4F97-B44E-89ED031D4FA4}"/>
              </a:ext>
            </a:extLst>
          </p:cNvPr>
          <p:cNvSpPr>
            <a:spLocks xmlns:a="http://schemas.openxmlformats.org/drawingml/2006/main" noGrp="1"/>
          </p:cNvSpPr>
          <p:nvPr/>
        </p:nvSpPr>
        <p:spPr>
          <a:xfrm xmlns:a="http://schemas.openxmlformats.org/drawingml/2006/main">
            <a:off x="685800" y="1466850"/>
            <a:ext cx="47625" cy="3409950"/>
          </a:xfrm>
          <a:prstGeom xmlns:a="http://schemas.openxmlformats.org/drawingml/2006/main" prst="rect">
            <a:avLst/>
          </a:prstGeom>
          <a:solidFill xmlns:a="http://schemas.openxmlformats.org/drawingml/2006/main">
            <a:srgbClr val="A87517"/>
          </a:solidFill>
          <a:ln xmlns:a="http://schemas.openxmlformats.org/drawingml/2006/main" w="0">
            <a:noFill/>
            <a:prstDash val="solid"/>
          </a:ln>
        </p:spPr>
      </p:sp>
      <p:sp>
        <p:nvSpPr>
          <p:cNvPr id="3" name="section-label">
            <a:extLst xmlns:a="http://schemas.openxmlformats.org/drawingml/2006/main">
              <a:ext uri="{FF2B5EF4-FFF2-40B4-BE49-F238E27FC236}">
                <a16:creationId xmlns:a16="http://schemas.microsoft.com/office/drawing/2014/main" id="{65B5B773-472A-4A00-8109-E8F04FBD1527}"/>
              </a:ext>
            </a:extLst>
          </p:cNvPr>
          <p:cNvSpPr>
            <a:spLocks xmlns:a="http://schemas.openxmlformats.org/drawingml/2006/main" noGrp="1"/>
          </p:cNvSpPr>
          <p:nvPr/>
        </p:nvSpPr>
        <p:spPr>
          <a:xfrm xmlns:a="http://schemas.openxmlformats.org/drawingml/2006/main">
            <a:off x="838200" y="561975"/>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050" b="1">
                <a:solidFill>
                  <a:srgbClr val="8B651C"/>
                </a:solidFill>
              </a:defRPr>
            </a:pPr>
            <a:r>
              <a:rPr sz="1050" b="1">
                <a:solidFill>
                  <a:srgbClr val="8B651C"/>
                </a:solidFill>
              </a:rPr>
              <a:t>BRIDGE TO COLLEGE ALLIANCE  •  LEADERSHIP</a:t>
            </a:r>
          </a:p>
        </p:txBody>
      </p:sp>
      <p:sp>
        <p:nvSpPr>
          <p:cNvPr id="4" name="title">
            <a:extLst xmlns:a="http://schemas.openxmlformats.org/drawingml/2006/main">
              <a:ext uri="{FF2B5EF4-FFF2-40B4-BE49-F238E27FC236}">
                <a16:creationId xmlns:a16="http://schemas.microsoft.com/office/drawing/2014/main" id="{46B1D1AC-6915-47B4-9463-9736D7D98407}"/>
              </a:ext>
            </a:extLst>
          </p:cNvPr>
          <p:cNvSpPr>
            <a:spLocks xmlns:a="http://schemas.openxmlformats.org/drawingml/2006/main" noGrp="1"/>
          </p:cNvSpPr>
          <p:nvPr/>
        </p:nvSpPr>
        <p:spPr>
          <a:xfrm xmlns:a="http://schemas.openxmlformats.org/drawingml/2006/main">
            <a:off x="838200" y="962025"/>
            <a:ext cx="6096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4F3508"/>
                </a:solidFill>
              </a:defRPr>
            </a:pPr>
            <a:r>
              <a:rPr sz="3150" b="1">
                <a:solidFill>
                  <a:srgbClr val="4F3508"/>
                </a:solidFill>
              </a:rPr>
              <a:t>Meet Jackie Rivas</a:t>
            </a:r>
          </a:p>
        </p:txBody>
      </p:sp>
      <p:sp>
        <p:nvSpPr>
          <p:cNvPr id="5" name="role-line">
            <a:extLst xmlns:a="http://schemas.openxmlformats.org/drawingml/2006/main">
              <a:ext uri="{FF2B5EF4-FFF2-40B4-BE49-F238E27FC236}">
                <a16:creationId xmlns:a16="http://schemas.microsoft.com/office/drawing/2014/main" id="{6C845089-8429-49C1-8DF7-49ED74A36FF6}"/>
              </a:ext>
            </a:extLst>
          </p:cNvPr>
          <p:cNvSpPr>
            <a:spLocks xmlns:a="http://schemas.openxmlformats.org/drawingml/2006/main" noGrp="1"/>
          </p:cNvSpPr>
          <p:nvPr/>
        </p:nvSpPr>
        <p:spPr>
          <a:xfrm xmlns:a="http://schemas.openxmlformats.org/drawingml/2006/main">
            <a:off x="847725" y="1657350"/>
            <a:ext cx="6191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575" b="1">
                <a:solidFill>
                  <a:srgbClr val="A87517"/>
                </a:solidFill>
              </a:defRPr>
            </a:pPr>
            <a:r>
              <a:rPr sz="1575" b="1">
                <a:solidFill>
                  <a:srgbClr val="A87517"/>
                </a:solidFill>
              </a:rPr>
              <a:t>Educator  •  STEM Leader  •  BTCA Co-Founder</a:t>
            </a:r>
          </a:p>
        </p:txBody>
      </p:sp>
      <p:sp>
        <p:nvSpPr>
          <p:cNvPr id="6" name="biography">
            <a:extLst xmlns:a="http://schemas.openxmlformats.org/drawingml/2006/main">
              <a:ext uri="{FF2B5EF4-FFF2-40B4-BE49-F238E27FC236}">
                <a16:creationId xmlns:a16="http://schemas.microsoft.com/office/drawing/2014/main" id="{6860A12C-77F0-47B0-AA6F-9FB9D2A7A07F}"/>
              </a:ext>
            </a:extLst>
          </p:cNvPr>
          <p:cNvSpPr>
            <a:spLocks xmlns:a="http://schemas.openxmlformats.org/drawingml/2006/main" noGrp="1"/>
          </p:cNvSpPr>
          <p:nvPr/>
        </p:nvSpPr>
        <p:spPr>
          <a:xfrm xmlns:a="http://schemas.openxmlformats.org/drawingml/2006/main">
            <a:off x="847725" y="2152650"/>
            <a:ext cx="6238875"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nSpc>
                <a:spcPct val="118000"/>
              </a:lnSpc>
              <a:buNone/>
              <a:defRPr sz="1425">
                <a:solidFill>
                  <a:srgbClr val="493E2C"/>
                </a:solidFill>
              </a:defRPr>
            </a:pPr>
            <a:r>
              <a:rPr sz="1425">
                <a:solidFill>
                  <a:srgbClr val="493E2C"/>
                </a:solidFill>
              </a:rPr>
              <a:t>Jackie Rivas is a sixth-grade teacher in her 22nd year of teaching at one of New York City’s top public STEM schools. She earned her master’s degree through NASA’s Endeavor program, a STEM-focused teacher-development initiative.</a:t>
            </a:r>
          </a:p>
          <a:p xmlns:a="http://schemas.openxmlformats.org/drawingml/2006/main">
            <a:r>
              <a:t/>
            </a:r>
          </a:p>
          <a:p xmlns:a="http://schemas.openxmlformats.org/drawingml/2006/main">
            <a:pPr>
              <a:lnSpc>
                <a:spcPct val="118000"/>
              </a:lnSpc>
              <a:buNone/>
              <a:defRPr sz="1425">
                <a:solidFill>
                  <a:srgbClr val="493E2C"/>
                </a:solidFill>
              </a:defRPr>
            </a:pPr>
            <a:r>
              <a:rPr sz="1425">
                <a:solidFill>
                  <a:srgbClr val="493E2C"/>
                </a:solidFill>
              </a:rPr>
              <a:t>Jackie has also served as director of her school’s college-readiness program, giving her firsthand experience helping students prepare for the transition to high school and college. As a co-founder of the Bridge to College Alliance, she brings that expertise to expanding guidance, resources, and opportunities for local families.</a:t>
            </a:r>
          </a:p>
        </p:txBody>
      </p:sp>
      <p:sp>
        <p:nvSpPr>
          <p:cNvPr id="7" name="quote-panel">
            <a:extLst xmlns:a="http://schemas.openxmlformats.org/drawingml/2006/main">
              <a:ext uri="{FF2B5EF4-FFF2-40B4-BE49-F238E27FC236}">
                <a16:creationId xmlns:a16="http://schemas.microsoft.com/office/drawing/2014/main" id="{0830A80D-D24A-40F4-AEDB-E5287F6D523E}"/>
              </a:ext>
            </a:extLst>
          </p:cNvPr>
          <p:cNvSpPr>
            <a:spLocks xmlns:a="http://schemas.openxmlformats.org/drawingml/2006/main" noGrp="1"/>
          </p:cNvSpPr>
          <p:nvPr/>
        </p:nvSpPr>
        <p:spPr>
          <a:xfrm xmlns:a="http://schemas.openxmlformats.org/drawingml/2006/main">
            <a:off x="838200" y="5095875"/>
            <a:ext cx="6257925" cy="962025"/>
          </a:xfrm>
          <a:prstGeom xmlns:a="http://schemas.openxmlformats.org/drawingml/2006/main" prst="roundRect">
            <a:avLst>
              <a:gd name="adj" fmla="val 7921"/>
            </a:avLst>
          </a:prstGeom>
          <a:solidFill xmlns:a="http://schemas.openxmlformats.org/drawingml/2006/main">
            <a:srgbClr val="F1E4C8"/>
          </a:solidFill>
          <a:ln xmlns:a="http://schemas.openxmlformats.org/drawingml/2006/main" w="9525">
            <a:solidFill>
              <a:srgbClr val="D8BD82"/>
            </a:solidFill>
            <a:prstDash val="solid"/>
          </a:ln>
        </p:spPr>
      </p:sp>
      <p:sp>
        <p:nvSpPr>
          <p:cNvPr id="8" name="quote-mark">
            <a:extLst xmlns:a="http://schemas.openxmlformats.org/drawingml/2006/main">
              <a:ext uri="{FF2B5EF4-FFF2-40B4-BE49-F238E27FC236}">
                <a16:creationId xmlns:a16="http://schemas.microsoft.com/office/drawing/2014/main" id="{5BBD454F-1E5B-4552-A01D-8C2247C3891D}"/>
              </a:ext>
            </a:extLst>
          </p:cNvPr>
          <p:cNvSpPr>
            <a:spLocks xmlns:a="http://schemas.openxmlformats.org/drawingml/2006/main" noGrp="1"/>
          </p:cNvSpPr>
          <p:nvPr/>
        </p:nvSpPr>
        <p:spPr>
          <a:xfrm xmlns:a="http://schemas.openxmlformats.org/drawingml/2006/main">
            <a:off x="1038225" y="5153025"/>
            <a:ext cx="381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3150" b="1">
                <a:solidFill>
                  <a:srgbClr val="A87517"/>
                </a:solidFill>
              </a:defRPr>
            </a:pPr>
            <a:r>
              <a:rPr sz="3150" b="1">
                <a:solidFill>
                  <a:srgbClr val="A87517"/>
                </a:solidFill>
              </a:rPr>
              <a:t>“</a:t>
            </a:r>
          </a:p>
        </p:txBody>
      </p:sp>
      <p:sp>
        <p:nvSpPr>
          <p:cNvPr id="9" name="belief">
            <a:extLst xmlns:a="http://schemas.openxmlformats.org/drawingml/2006/main">
              <a:ext uri="{FF2B5EF4-FFF2-40B4-BE49-F238E27FC236}">
                <a16:creationId xmlns:a16="http://schemas.microsoft.com/office/drawing/2014/main" id="{CB34D3EF-89C9-458B-9512-858F2571D8BA}"/>
              </a:ext>
            </a:extLst>
          </p:cNvPr>
          <p:cNvSpPr>
            <a:spLocks xmlns:a="http://schemas.openxmlformats.org/drawingml/2006/main" noGrp="1"/>
          </p:cNvSpPr>
          <p:nvPr/>
        </p:nvSpPr>
        <p:spPr>
          <a:xfrm xmlns:a="http://schemas.openxmlformats.org/drawingml/2006/main">
            <a:off x="1409700" y="5314950"/>
            <a:ext cx="53816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buNone/>
              <a:defRPr sz="1425" i="1">
                <a:solidFill>
                  <a:srgbClr val="5A410F"/>
                </a:solidFill>
              </a:defRPr>
            </a:pPr>
            <a:r>
              <a:rPr sz="1425" i="1">
                <a:solidFill>
                  <a:srgbClr val="5A410F"/>
                </a:solidFill>
              </a:rPr>
              <a:t>Helping students build the confidence, curiosity, and skills to pursue their goals.</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60e5bdcaa5a4d3a"/>
          <a:stretch xmlns:a="http://schemas.openxmlformats.org/drawingml/2006/main"/>
        </p:blipFill>
        <p:spPr>
          <a:xfrm xmlns:a="http://schemas.openxmlformats.org/drawingml/2006/main">
            <a:off x="7572617" y="885825"/>
            <a:ext cx="3904767" cy="3876675"/>
          </a:xfrm>
          <a:prstGeom xmlns:a="http://schemas.openxmlformats.org/drawingml/2006/main" prst="rect">
            <a:avLst/>
          </a:prstGeom>
        </p:spPr>
      </p:pic>
      <p:sp>
        <p:nvSpPr>
          <p:cNvPr id="11" name="right-divider">
            <a:extLst xmlns:a="http://schemas.openxmlformats.org/drawingml/2006/main">
              <a:ext uri="{FF2B5EF4-FFF2-40B4-BE49-F238E27FC236}">
                <a16:creationId xmlns:a16="http://schemas.microsoft.com/office/drawing/2014/main" id="{7D682668-2B0F-4E48-A531-55B298AED57C}"/>
              </a:ext>
            </a:extLst>
          </p:cNvPr>
          <p:cNvSpPr>
            <a:spLocks xmlns:a="http://schemas.openxmlformats.org/drawingml/2006/main" noGrp="1"/>
          </p:cNvSpPr>
          <p:nvPr/>
        </p:nvSpPr>
        <p:spPr>
          <a:xfrm xmlns:a="http://schemas.openxmlformats.org/drawingml/2006/main">
            <a:off x="7458075" y="1047750"/>
            <a:ext cx="14288" cy="4695825"/>
          </a:xfrm>
          <a:prstGeom xmlns:a="http://schemas.openxmlformats.org/drawingml/2006/main" prst="rect">
            <a:avLst/>
          </a:prstGeom>
          <a:solidFill xmlns:a="http://schemas.openxmlformats.org/drawingml/2006/main">
            <a:srgbClr val="D9C79F"/>
          </a:solidFill>
          <a:ln xmlns:a="http://schemas.openxmlformats.org/drawingml/2006/main" w="0">
            <a:noFill/>
            <a:prstDash val="solid"/>
          </a:ln>
        </p:spPr>
      </p:sp>
      <p:sp>
        <p:nvSpPr>
          <p:cNvPr id="12" name="mission-caption">
            <a:extLst xmlns:a="http://schemas.openxmlformats.org/drawingml/2006/main">
              <a:ext uri="{FF2B5EF4-FFF2-40B4-BE49-F238E27FC236}">
                <a16:creationId xmlns:a16="http://schemas.microsoft.com/office/drawing/2014/main" id="{EB6B42A7-1583-411B-838C-87643062E6DC}"/>
              </a:ext>
            </a:extLst>
          </p:cNvPr>
          <p:cNvSpPr>
            <a:spLocks xmlns:a="http://schemas.openxmlformats.org/drawingml/2006/main" noGrp="1"/>
          </p:cNvSpPr>
          <p:nvPr/>
        </p:nvSpPr>
        <p:spPr>
          <a:xfrm xmlns:a="http://schemas.openxmlformats.org/drawingml/2006/main">
            <a:off x="8020050" y="4876800"/>
            <a:ext cx="30670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575" i="1">
                <a:solidFill>
                  <a:srgbClr val="6A4A0E"/>
                </a:solidFill>
              </a:defRPr>
            </a:pPr>
            <a:r>
              <a:rPr sz="1575" i="1">
                <a:solidFill>
                  <a:srgbClr val="6A4A0E"/>
                </a:solidFill>
              </a:rPr>
              <a:t>Experience in the classroom.</a:t>
            </a:r>
          </a:p>
          <a:p xmlns:a="http://schemas.openxmlformats.org/drawingml/2006/main">
            <a:pPr algn="ctr">
              <a:buNone/>
              <a:defRPr sz="1575" i="1">
                <a:solidFill>
                  <a:srgbClr val="6A4A0E"/>
                </a:solidFill>
              </a:defRPr>
            </a:pPr>
            <a:r>
              <a:rPr sz="1575" i="1">
                <a:solidFill>
                  <a:srgbClr val="6A4A0E"/>
                </a:solidFill>
              </a:rPr>
              <a:t>Opportunity beyond it.</a:t>
            </a:r>
          </a:p>
        </p:txBody>
      </p:sp>
      <p:sp>
        <p:nvSpPr>
          <p:cNvPr id="13" name="footer">
            <a:extLst xmlns:a="http://schemas.openxmlformats.org/drawingml/2006/main">
              <a:ext uri="{FF2B5EF4-FFF2-40B4-BE49-F238E27FC236}">
                <a16:creationId xmlns:a16="http://schemas.microsoft.com/office/drawing/2014/main" id="{61564FE0-8B0D-424A-A2BD-B5B791511623}"/>
              </a:ext>
            </a:extLst>
          </p:cNvPr>
          <p:cNvSpPr>
            <a:spLocks xmlns:a="http://schemas.openxmlformats.org/drawingml/2006/main" noGrp="1"/>
          </p:cNvSpPr>
          <p:nvPr/>
        </p:nvSpPr>
        <p:spPr>
          <a:xfrm xmlns:a="http://schemas.openxmlformats.org/drawingml/2006/main">
            <a:off x="9620250" y="6238875"/>
            <a:ext cx="1714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900" b="1">
                <a:solidFill>
                  <a:srgbClr val="9A875E"/>
                </a:solidFill>
              </a:defRPr>
            </a:pPr>
            <a:r>
              <a:rPr sz="900" b="1">
                <a:solidFill>
                  <a:srgbClr val="9A875E"/>
                </a:solidFill>
              </a:rPr>
              <a:t>INTRODUCTION</a:t>
            </a:r>
          </a:p>
        </p:txBody>
      </p:sp>
    </p:spTree>
    <p:extLst>
      <p:ext uri="{BB962C8B-B14F-4D97-AF65-F5344CB8AC3E}">
        <p14:creationId xmlns:p14="http://schemas.microsoft.com/office/powerpoint/2010/main" val="10314444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2026-09-03T01:46:28.0740000Z</dcterms:created>
  <dcterms:modified xsi:type="dcterms:W3CDTF">2026-09-03T01:46:28.0740000Z</dcterms:modified>
</coreProperties>
</file>